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5"/>
  </p:notesMasterIdLst>
  <p:handoutMasterIdLst>
    <p:handoutMasterId r:id="rId66"/>
  </p:handoutMasterIdLst>
  <p:sldIdLst>
    <p:sldId id="331" r:id="rId2"/>
    <p:sldId id="332" r:id="rId3"/>
    <p:sldId id="333" r:id="rId4"/>
    <p:sldId id="334" r:id="rId5"/>
    <p:sldId id="377" r:id="rId6"/>
    <p:sldId id="335" r:id="rId7"/>
    <p:sldId id="336" r:id="rId8"/>
    <p:sldId id="337" r:id="rId9"/>
    <p:sldId id="338" r:id="rId10"/>
    <p:sldId id="374" r:id="rId11"/>
    <p:sldId id="378" r:id="rId12"/>
    <p:sldId id="340" r:id="rId13"/>
    <p:sldId id="379" r:id="rId14"/>
    <p:sldId id="341" r:id="rId15"/>
    <p:sldId id="380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81" r:id="rId25"/>
    <p:sldId id="351" r:id="rId26"/>
    <p:sldId id="352" r:id="rId27"/>
    <p:sldId id="353" r:id="rId28"/>
    <p:sldId id="354" r:id="rId29"/>
    <p:sldId id="382" r:id="rId30"/>
    <p:sldId id="383" r:id="rId31"/>
    <p:sldId id="384" r:id="rId32"/>
    <p:sldId id="385" r:id="rId33"/>
    <p:sldId id="357" r:id="rId34"/>
    <p:sldId id="358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4" r:id="rId43"/>
    <p:sldId id="359" r:id="rId44"/>
    <p:sldId id="395" r:id="rId45"/>
    <p:sldId id="360" r:id="rId46"/>
    <p:sldId id="373" r:id="rId47"/>
    <p:sldId id="396" r:id="rId48"/>
    <p:sldId id="397" r:id="rId49"/>
    <p:sldId id="361" r:id="rId50"/>
    <p:sldId id="362" r:id="rId51"/>
    <p:sldId id="363" r:id="rId52"/>
    <p:sldId id="375" r:id="rId53"/>
    <p:sldId id="364" r:id="rId54"/>
    <p:sldId id="365" r:id="rId55"/>
    <p:sldId id="398" r:id="rId56"/>
    <p:sldId id="366" r:id="rId57"/>
    <p:sldId id="367" r:id="rId58"/>
    <p:sldId id="368" r:id="rId59"/>
    <p:sldId id="376" r:id="rId60"/>
    <p:sldId id="369" r:id="rId61"/>
    <p:sldId id="370" r:id="rId62"/>
    <p:sldId id="371" r:id="rId63"/>
    <p:sldId id="372" r:id="rId6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 autoAdjust="0"/>
    <p:restoredTop sz="94626"/>
  </p:normalViewPr>
  <p:slideViewPr>
    <p:cSldViewPr snapToGrid="0">
      <p:cViewPr varScale="1">
        <p:scale>
          <a:sx n="121" d="100"/>
          <a:sy n="121" d="100"/>
        </p:scale>
        <p:origin x="1832" y="16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5FB8F64-88BB-4559-9134-E35CDEC2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C5D0B0-D187-4E63-8B13-81271B8117FB}" type="slidenum">
              <a:rPr lang="en-US" altLang="en-US" smtClean="0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7CC628D-83F5-4EEA-8C50-0B294DCF1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F97B3F5-0425-41C0-BA0E-2A5645FFB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17EBCBBF-41C5-425A-8C78-5D293D9B85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2086FDF-C283-4A26-A609-6B6E5A4F7611}" type="slidenum">
              <a:rPr lang="en-US" altLang="en-US" smtClean="0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B233EF-4231-4BA9-9EEF-1E69C0C6DA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24EF9F7-118A-440E-835D-273EF5003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78748FDE-E8BC-4A9C-A7E9-E83C7D708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B4739B-763B-41A7-BF7B-6390169FD7EB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2EDC8114-80FF-4527-8452-8939C60B25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D42AF9C-FB2A-4442-A801-C02307714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2F305424-2E1B-470D-A274-29ABA8FF1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5790EF-1AC9-4C3D-A973-AAE8B010255A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5C964FA-22D0-4E05-B730-D533B6A444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80E7091-F446-484C-8E4A-417D2AC58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74F122F5-4598-4486-AEE9-A0E29FCC7F2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F87849D-3357-408B-BE81-D941B68A9C17}" type="slidenum">
              <a:rPr lang="en-US" altLang="en-US" sz="1200">
                <a:latin typeface="Helvetica" panose="020B0604020202020204" pitchFamily="34" charset="0"/>
              </a:rPr>
              <a:pPr algn="r"/>
              <a:t>58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73C4DCE4-88C5-4C98-9DA5-E017D80E13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65D6DE-A5FC-47F0-B3FB-BFABDB9A26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D3517A6B-4F86-4BF0-A7FB-1BD5EBE189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116B57-7969-4071-A746-9D77D5F1E3CB}" type="slidenum">
              <a:rPr lang="en-US" altLang="en-US" smtClean="0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878F00E-B648-4612-B5CB-D00AADE350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DC6BA39-1EDC-4A74-8794-176CC37BF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A98BD5E9-68DB-44E3-B64A-5E17DF84C5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6A8B9C-1E5D-4E07-B8D8-9FCDFD426338}" type="slidenum">
              <a:rPr lang="en-US" altLang="en-US" smtClean="0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21B327CA-F749-48DD-B520-75AA26D49D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1ED87E5-76C2-4D48-98D1-5C54D1AA7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0C37606-01E7-4DBC-B837-C0D0A6173E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97C32648-9B7A-4EFE-847A-739C71023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998348D-9A8E-4A1B-A5CC-88DB5AB92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677410E8-14CB-430D-9C9B-CA14C8C0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Data parallelism</a:t>
            </a:r>
            <a:r>
              <a:rPr lang="en-US" altLang="en-US" dirty="0"/>
              <a:t> 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F297ACC2-6415-49B5-B30C-3C6679A2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and Task Parallelism</a:t>
            </a:r>
          </a:p>
        </p:txBody>
      </p:sp>
      <p:pic>
        <p:nvPicPr>
          <p:cNvPr id="24578" name="Picture 1">
            <a:extLst>
              <a:ext uri="{FF2B5EF4-FFF2-40B4-BE49-F238E27FC236}">
                <a16:creationId xmlns:a16="http://schemas.microsoft.com/office/drawing/2014/main" id="{7C4056CB-23F8-4E11-9D19-A3540316F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473200"/>
            <a:ext cx="5851525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S</a:t>
            </a:r>
            <a:r>
              <a:rPr lang="en-US" altLang="en-US" dirty="0">
                <a:cs typeface="ＭＳ Ｐゴシック" charset="-128"/>
              </a:rPr>
              <a:t> is serial portion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As </a:t>
            </a: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approaches infinity, speedup approaches 1 / </a:t>
            </a:r>
            <a:r>
              <a:rPr lang="en-US" altLang="en-US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b="1" dirty="0">
                <a:cs typeface="ＭＳ Ｐゴシック" charset="-128"/>
              </a:rPr>
            </a:br>
            <a:r>
              <a:rPr lang="en-US" altLang="en-US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>
              <a:cs typeface="ＭＳ Ｐゴシック" charset="-128"/>
            </a:endParaRP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411288"/>
            <a:ext cx="52768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User threads</a:t>
            </a:r>
            <a:r>
              <a:rPr lang="en-US" altLang="en-US"/>
              <a:t> - management done by user-level threads library</a:t>
            </a:r>
          </a:p>
          <a:p>
            <a:r>
              <a:rPr lang="en-US" altLang="en-US"/>
              <a:t>Three primary thread libraries:</a:t>
            </a:r>
          </a:p>
          <a:p>
            <a:pPr lvl="1"/>
            <a:r>
              <a:rPr lang="en-US" altLang="en-US"/>
              <a:t> POSIX </a:t>
            </a:r>
            <a:r>
              <a:rPr lang="en-US" altLang="en-US" b="1">
                <a:solidFill>
                  <a:srgbClr val="3366FF"/>
                </a:solidFill>
              </a:rPr>
              <a:t>Pthreads</a:t>
            </a:r>
            <a:endParaRPr lang="en-US" altLang="en-US" b="1" i="1">
              <a:solidFill>
                <a:srgbClr val="3366FF"/>
              </a:solidFill>
            </a:endParaRPr>
          </a:p>
          <a:p>
            <a:pPr lvl="1"/>
            <a:r>
              <a:rPr lang="en-US" altLang="en-US"/>
              <a:t> Windows threads</a:t>
            </a:r>
          </a:p>
          <a:p>
            <a:pPr lvl="1"/>
            <a:r>
              <a:rPr lang="en-US" altLang="en-US"/>
              <a:t> Java threads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Kernel threads </a:t>
            </a:r>
            <a:r>
              <a:rPr lang="en-US" altLang="en-US"/>
              <a:t>- Supported by the Kernel</a:t>
            </a:r>
          </a:p>
          <a:p>
            <a:r>
              <a:rPr lang="en-US" altLang="en-US"/>
              <a:t>Examples – virtually all general purpose operating systems, including:</a:t>
            </a:r>
          </a:p>
          <a:p>
            <a:pPr lvl="1"/>
            <a:r>
              <a:rPr lang="en-US" altLang="en-US"/>
              <a:t>Windows </a:t>
            </a:r>
          </a:p>
          <a:p>
            <a:pPr lvl="1"/>
            <a:r>
              <a:rPr lang="en-US" altLang="en-US"/>
              <a:t>Linux</a:t>
            </a:r>
          </a:p>
          <a:p>
            <a:pPr lvl="1"/>
            <a:r>
              <a:rPr lang="en-US" altLang="en-US"/>
              <a:t>Mac OS X</a:t>
            </a:r>
          </a:p>
          <a:p>
            <a:pPr lvl="1"/>
            <a:r>
              <a:rPr lang="en-US" altLang="en-US"/>
              <a:t>iOS</a:t>
            </a:r>
          </a:p>
          <a:p>
            <a:pPr lvl="1"/>
            <a:r>
              <a:rPr lang="en-US" altLang="en-US"/>
              <a:t>Android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One-to-One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</a:t>
            </a:r>
            <a:r>
              <a:rPr lang="en-US" altLang="en-US" dirty="0" err="1"/>
              <a:t>muticore</a:t>
            </a:r>
            <a:r>
              <a:rPr lang="en-US" altLang="en-US" dirty="0"/>
              <a:t>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4: Threads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  <a:p>
            <a:r>
              <a:rPr lang="en-US" altLang="en-US"/>
              <a:t>Multicore Programming</a:t>
            </a:r>
          </a:p>
          <a:p>
            <a:r>
              <a:rPr lang="en-US" altLang="en-US"/>
              <a:t>Multithreading Models</a:t>
            </a:r>
          </a:p>
          <a:p>
            <a:r>
              <a:rPr lang="en-US" altLang="en-US"/>
              <a:t>Thread Libraries</a:t>
            </a:r>
          </a:p>
          <a:p>
            <a:r>
              <a:rPr lang="en-US" altLang="en-US"/>
              <a:t>Implicit Threading</a:t>
            </a:r>
          </a:p>
          <a:p>
            <a:r>
              <a:rPr lang="en-US" altLang="en-US"/>
              <a:t>Threading Issues</a:t>
            </a:r>
          </a:p>
          <a:p>
            <a:r>
              <a:rPr lang="en-US" altLang="en-US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b="1" i="1" dirty="0"/>
              <a:t>Specification</a:t>
            </a:r>
            <a:r>
              <a:rPr lang="en-US" altLang="en-US" dirty="0"/>
              <a:t>, not </a:t>
            </a:r>
            <a:r>
              <a:rPr lang="en-US" altLang="en-US" b="1" i="1" dirty="0"/>
              <a:t>implementation</a:t>
            </a:r>
            <a:endParaRPr lang="en-US" altLang="en-US" dirty="0"/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49325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CECD3BA-62CC-49CF-A3B0-2E894A8AF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6" y="226237"/>
            <a:ext cx="8615524" cy="576262"/>
          </a:xfrm>
        </p:spPr>
        <p:txBody>
          <a:bodyPr/>
          <a:lstStyle/>
          <a:p>
            <a:r>
              <a:rPr lang="en-US" altLang="en-US" dirty="0"/>
              <a:t>Windows  Multithreaded C Program</a:t>
            </a:r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059F8F90-7DAA-4C82-9441-2A6B6B645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905000"/>
            <a:ext cx="61849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1E8315E7-366C-43D5-A792-8CEC9E0C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59" y="222868"/>
            <a:ext cx="8026141" cy="576262"/>
          </a:xfrm>
        </p:spPr>
        <p:txBody>
          <a:bodyPr/>
          <a:lstStyle/>
          <a:p>
            <a:r>
              <a:rPr lang="en-US" altLang="en-US" sz="3000" dirty="0"/>
              <a:t>Windows  Multithreaded C Program (Cont.)</a:t>
            </a: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52F3D5AE-9E92-48CC-B027-69AF98715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893763"/>
            <a:ext cx="6540500" cy="576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4">
            <a:extLst>
              <a:ext uri="{FF2B5EF4-FFF2-40B4-BE49-F238E27FC236}">
                <a16:creationId xmlns:a16="http://schemas.microsoft.com/office/drawing/2014/main" id="{C1AEEAB0-CD68-4885-8DE2-6E1B4D461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Java Threads</a:t>
            </a:r>
          </a:p>
        </p:txBody>
      </p:sp>
      <p:sp>
        <p:nvSpPr>
          <p:cNvPr id="51202" name="Rectangle 5">
            <a:extLst>
              <a:ext uri="{FF2B5EF4-FFF2-40B4-BE49-F238E27FC236}">
                <a16:creationId xmlns:a16="http://schemas.microsoft.com/office/drawing/2014/main" id="{570CFFC5-7BD7-485F-B933-EB13E069C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688975" cy="3746500"/>
          </a:xfrm>
        </p:spPr>
        <p:txBody>
          <a:bodyPr/>
          <a:lstStyle/>
          <a:p>
            <a:r>
              <a:rPr lang="en-US" altLang="en-US" dirty="0"/>
              <a:t>Java threads are managed by the JVM</a:t>
            </a:r>
          </a:p>
          <a:p>
            <a:r>
              <a:rPr lang="en-US" altLang="en-US" dirty="0"/>
              <a:t>Typically implemented using the threads model provided by underlying OS</a:t>
            </a:r>
          </a:p>
          <a:p>
            <a:r>
              <a:rPr lang="en-US" altLang="en-US" dirty="0"/>
              <a:t>Java threads may be created by:</a:t>
            </a:r>
          </a:p>
          <a:p>
            <a:pPr lvl="1"/>
            <a:r>
              <a:rPr lang="en-US" altLang="en-US" dirty="0"/>
              <a:t>Extending Thread class</a:t>
            </a:r>
          </a:p>
          <a:p>
            <a:pPr lvl="1"/>
            <a:r>
              <a:rPr lang="en-US" altLang="en-US" dirty="0"/>
              <a:t>Implementing the Runnable interface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457200" lvl="1" indent="0">
              <a:buNone/>
            </a:pPr>
            <a:endParaRPr lang="en-US" altLang="en-US" sz="900" dirty="0"/>
          </a:p>
          <a:p>
            <a:pPr lvl="1"/>
            <a:r>
              <a:rPr lang="en-US" altLang="en-US" dirty="0"/>
              <a:t>Standard practice is to implement Runnable interface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51203" name="Picture 1" descr="Screen Shot 2012-12-04 at 9.09.28 PM.png">
            <a:extLst>
              <a:ext uri="{FF2B5EF4-FFF2-40B4-BE49-F238E27FC236}">
                <a16:creationId xmlns:a16="http://schemas.microsoft.com/office/drawing/2014/main" id="{0C728E61-EF06-4D16-9CCE-0AA7C762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3503613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60F206A-FBEA-44F3-B6C2-45680ED5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Java Threads</a:t>
            </a:r>
          </a:p>
        </p:txBody>
      </p:sp>
      <p:sp>
        <p:nvSpPr>
          <p:cNvPr id="53250" name="TextBox 2">
            <a:extLst>
              <a:ext uri="{FF2B5EF4-FFF2-40B4-BE49-F238E27FC236}">
                <a16:creationId xmlns:a16="http://schemas.microsoft.com/office/drawing/2014/main" id="{93AD19CF-3C73-477D-B858-C3606B2B5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1062038"/>
            <a:ext cx="4657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Implementing Runnable interface:</a:t>
            </a:r>
          </a:p>
        </p:txBody>
      </p:sp>
      <p:pic>
        <p:nvPicPr>
          <p:cNvPr id="53251" name="Picture 3">
            <a:extLst>
              <a:ext uri="{FF2B5EF4-FFF2-40B4-BE49-F238E27FC236}">
                <a16:creationId xmlns:a16="http://schemas.microsoft.com/office/drawing/2014/main" id="{3A6E59B6-1369-4D02-9B41-9466C54EE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492250"/>
            <a:ext cx="4826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>
            <a:extLst>
              <a:ext uri="{FF2B5EF4-FFF2-40B4-BE49-F238E27FC236}">
                <a16:creationId xmlns:a16="http://schemas.microsoft.com/office/drawing/2014/main" id="{5D600B74-6680-4450-BB6F-CBCFF22AA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3014663"/>
            <a:ext cx="2546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Creating a thread:</a:t>
            </a:r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3157C5FE-DF44-43EE-B465-730C09A7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494088"/>
            <a:ext cx="48006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Rectangle 6">
            <a:extLst>
              <a:ext uri="{FF2B5EF4-FFF2-40B4-BE49-F238E27FC236}">
                <a16:creationId xmlns:a16="http://schemas.microsoft.com/office/drawing/2014/main" id="{B7EDA4AE-092F-4D4E-9689-344AD518F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438" y="4219575"/>
            <a:ext cx="2849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latin typeface="Verdana" panose="020B0604030504040204" pitchFamily="34" charset="0"/>
              </a:rPr>
              <a:t>Waiting on a thread:</a:t>
            </a:r>
          </a:p>
        </p:txBody>
      </p:sp>
      <p:pic>
        <p:nvPicPr>
          <p:cNvPr id="53255" name="Picture 7">
            <a:extLst>
              <a:ext uri="{FF2B5EF4-FFF2-40B4-BE49-F238E27FC236}">
                <a16:creationId xmlns:a16="http://schemas.microsoft.com/office/drawing/2014/main" id="{6EBBEE03-6B80-4FB8-8BA5-A69C6B307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657725"/>
            <a:ext cx="41148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/>
              <a:t>Identify the basic components of a thread, and contrast threads and processes</a:t>
            </a:r>
          </a:p>
          <a:p>
            <a:r>
              <a:rPr lang="en-US" altLang="en-US"/>
              <a:t>Describe the benefits and challenges of designng multithreaded applications</a:t>
            </a:r>
          </a:p>
          <a:p>
            <a:r>
              <a:rPr lang="en-US" altLang="en-US"/>
              <a:t>Illustrate different approaches to implicit threading including thread pools, fork-join, and Grand Central Dispatch</a:t>
            </a:r>
          </a:p>
          <a:p>
            <a:r>
              <a:rPr lang="en-US" altLang="en-US"/>
              <a:t>Describe how the Windows and Linux operating systems represent threads</a:t>
            </a:r>
          </a:p>
          <a:p>
            <a:r>
              <a:rPr lang="en-US" altLang="en-US"/>
              <a:t>Design multithreaded applications using the Pthreads, Java, and Windows threading APIs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13BB46A0-1D14-4FC6-A460-C90F6E2D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D32A769-ACA8-4BB5-9FC7-1A36C936D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Rather than explicitly creating threads, Java also allows thread creation around the Executor interface: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The Executor is used as follows: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pic>
        <p:nvPicPr>
          <p:cNvPr id="54275" name="Picture 3">
            <a:extLst>
              <a:ext uri="{FF2B5EF4-FFF2-40B4-BE49-F238E27FC236}">
                <a16:creationId xmlns:a16="http://schemas.microsoft.com/office/drawing/2014/main" id="{925F2420-3B38-4BBF-95DB-0D1FB6F50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982788"/>
            <a:ext cx="4267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>
            <a:extLst>
              <a:ext uri="{FF2B5EF4-FFF2-40B4-BE49-F238E27FC236}">
                <a16:creationId xmlns:a16="http://schemas.microsoft.com/office/drawing/2014/main" id="{83D93813-F376-44DC-802B-F865A1A1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4083050"/>
            <a:ext cx="3695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59A55039-19E6-4761-9A88-54FE62723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Executor Framework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FA43B0FA-FE5E-400F-8A43-708B3CC2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389063"/>
            <a:ext cx="60198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D9F2F0-9A6E-4213-BD42-4A873B70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Executor Framework (Cont.)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60CA2FFB-E1A5-46F6-B0CB-5515AE9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78000"/>
            <a:ext cx="75819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84407" cy="4478337"/>
          </a:xfrm>
        </p:spPr>
        <p:txBody>
          <a:bodyPr/>
          <a:lstStyle/>
          <a:p>
            <a:r>
              <a:rPr lang="en-US" altLang="en-US" dirty="0"/>
              <a:t>Growing in popularity as numbers of threads increase, program correctness more difficult with explicit threads</a:t>
            </a:r>
          </a:p>
          <a:p>
            <a:r>
              <a:rPr lang="en-US" altLang="en-US" dirty="0"/>
              <a:t>Creation and management of threads done by compilers and run-time libraries rather than programmers</a:t>
            </a:r>
          </a:p>
          <a:p>
            <a:r>
              <a:rPr lang="en-US" altLang="en-US" dirty="0"/>
              <a:t>Five methods explored</a:t>
            </a:r>
          </a:p>
          <a:p>
            <a:pPr lvl="1"/>
            <a:r>
              <a:rPr lang="en-US" altLang="en-US" dirty="0"/>
              <a:t>Thread Pools</a:t>
            </a:r>
          </a:p>
          <a:p>
            <a:pPr lvl="1"/>
            <a:r>
              <a:rPr lang="en-US" altLang="en-US" dirty="0"/>
              <a:t>Fork-Join</a:t>
            </a:r>
          </a:p>
          <a:p>
            <a:pPr lvl="1"/>
            <a:r>
              <a:rPr lang="en-US" altLang="en-US" dirty="0"/>
              <a:t>OpenMP</a:t>
            </a:r>
          </a:p>
          <a:p>
            <a:pPr lvl="1"/>
            <a:r>
              <a:rPr lang="en-US" altLang="en-US" dirty="0"/>
              <a:t>Grand Central Dispatch</a:t>
            </a:r>
          </a:p>
          <a:p>
            <a:pPr lvl="1"/>
            <a:r>
              <a:rPr lang="en-US" altLang="en-US" dirty="0"/>
              <a:t>Intel Threading Building Blocks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dirty="0"/>
              <a:t>Create a number of threads in a pool where they await work</a:t>
            </a:r>
          </a:p>
          <a:p>
            <a:r>
              <a:rPr lang="en-US" altLang="en-US" dirty="0"/>
              <a:t>Advantages:</a:t>
            </a:r>
          </a:p>
          <a:p>
            <a:pPr lvl="1"/>
            <a:r>
              <a:rPr lang="en-US" altLang="en-US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dirty="0"/>
              <a:t>Allows the number of threads in the application(s) to be bound to the size of the pool</a:t>
            </a:r>
          </a:p>
          <a:p>
            <a:pPr lvl="1"/>
            <a:r>
              <a:rPr lang="en-US" altLang="en-US" dirty="0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 dirty="0" err="1"/>
              <a:t>i.e.,Tasks</a:t>
            </a:r>
            <a:r>
              <a:rPr lang="en-US" altLang="en-US" dirty="0"/>
              <a:t> could be scheduled to run periodically</a:t>
            </a:r>
          </a:p>
          <a:p>
            <a:r>
              <a:rPr lang="en-US" altLang="en-US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4743450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A2B30332-8F67-4C2C-9E06-797B76E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Java Thread Pools</a:t>
            </a:r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0F2BF71E-EE06-4CCF-82F8-A416029CC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Three factory methods for creating thread pools in Executors class: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1E44F790-96C5-4253-A283-43ACB4803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636713"/>
            <a:ext cx="66802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37716076-2C27-44DA-8C53-7D021F9C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Java Thread Pools (Cont.)</a:t>
            </a:r>
          </a:p>
        </p:txBody>
      </p:sp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D3341B41-7DD8-4DC3-BD1A-010A1A372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1311275"/>
            <a:ext cx="7010400" cy="42545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Multiple threads (tasks) are </a:t>
            </a:r>
            <a:r>
              <a:rPr lang="en-US" altLang="en-US" b="1"/>
              <a:t>forked</a:t>
            </a:r>
            <a:r>
              <a:rPr lang="en-US" altLang="en-US"/>
              <a:t>, and then </a:t>
            </a:r>
            <a:r>
              <a:rPr lang="en-US" altLang="en-US" b="1"/>
              <a:t>joined</a:t>
            </a:r>
            <a:r>
              <a:rPr lang="en-US" altLang="en-US"/>
              <a:t>.</a:t>
            </a:r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2838450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/>
              <a:t>Process creation is heavy-weight while thread creation is light-weight</a:t>
            </a:r>
          </a:p>
          <a:p>
            <a:r>
              <a:rPr lang="en-US" altLang="en-US"/>
              <a:t>Can simplify code, 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43D13F5A-2734-49DF-BFE4-5DB6E054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6CF0E748-8FC9-47F3-864F-F2C39472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2084388"/>
            <a:ext cx="5537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E7EBC813-24D9-4251-A424-D543DF4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 in Java</a:t>
            </a:r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208F6E35-E9F8-4881-9CC9-CD085B4BF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542" y="906105"/>
            <a:ext cx="4806691" cy="57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6D90200C-7483-4971-837A-517771B6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 in Java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C19F5FD-397F-47D2-8792-EE6E18E2B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712399" cy="1857375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r>
              <a:rPr lang="en-US" altLang="en-US" dirty="0"/>
              <a:t> is an abstract base class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and </a:t>
            </a:r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classes extend </a:t>
            </a:r>
            <a:r>
              <a:rPr lang="en-US" altLang="en-US" b="1" dirty="0" err="1">
                <a:latin typeface="Courier New" panose="02070309020205020404" pitchFamily="49" charset="0"/>
              </a:rPr>
              <a:t>ForkJoinTask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RecursiveTask</a:t>
            </a:r>
            <a:r>
              <a:rPr lang="en-US" altLang="en-US" dirty="0"/>
              <a:t> returns a result (via the return value from the </a:t>
            </a:r>
            <a:r>
              <a:rPr lang="en-US" altLang="en-US" b="1" dirty="0">
                <a:latin typeface="Courier New" panose="02070309020205020404" pitchFamily="49" charset="0"/>
              </a:rPr>
              <a:t>compute() </a:t>
            </a:r>
            <a:r>
              <a:rPr lang="en-US" altLang="en-US" dirty="0"/>
              <a:t>method) </a:t>
            </a:r>
          </a:p>
          <a:p>
            <a:r>
              <a:rPr lang="en-US" altLang="en-US" b="1" dirty="0" err="1">
                <a:latin typeface="Courier New" panose="02070309020205020404" pitchFamily="49" charset="0"/>
              </a:rPr>
              <a:t>RecursiveAction</a:t>
            </a:r>
            <a:r>
              <a:rPr lang="en-US" altLang="en-US" dirty="0"/>
              <a:t> does not return a result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endParaRPr lang="en-US" altLang="en-US" b="1" dirty="0">
              <a:latin typeface="Courier New" panose="02070309020205020404" pitchFamily="49" charset="0"/>
            </a:endParaRPr>
          </a:p>
        </p:txBody>
      </p:sp>
      <p:pic>
        <p:nvPicPr>
          <p:cNvPr id="68611" name="Picture 1">
            <a:extLst>
              <a:ext uri="{FF2B5EF4-FFF2-40B4-BE49-F238E27FC236}">
                <a16:creationId xmlns:a16="http://schemas.microsoft.com/office/drawing/2014/main" id="{16F28A26-C981-42C8-8117-EA6AF2BD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37" y="3514236"/>
            <a:ext cx="49593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544669B9-2DEA-421A-8382-2BC0EEE0B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34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14946A5B-F4DA-4E2D-9FE7-9A6C90AEC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473200"/>
            <a:ext cx="3560763" cy="3997325"/>
          </a:xfrm>
        </p:spPr>
        <p:txBody>
          <a:bodyPr/>
          <a:lstStyle/>
          <a:p>
            <a:r>
              <a:rPr lang="en-US" altLang="en-US" dirty="0"/>
              <a:t>Set of compiler directives and an API for C, C++, FORTRAN </a:t>
            </a:r>
          </a:p>
          <a:p>
            <a:r>
              <a:rPr lang="en-US" altLang="en-US" dirty="0"/>
              <a:t>Provides support for parallel programming in shared-memory environments</a:t>
            </a:r>
          </a:p>
          <a:p>
            <a:r>
              <a:rPr lang="en-US" altLang="en-US" dirty="0"/>
              <a:t>Identifies </a:t>
            </a:r>
            <a:r>
              <a:rPr lang="en-US" altLang="en-US" b="1" dirty="0">
                <a:solidFill>
                  <a:srgbClr val="3366FF"/>
                </a:solidFill>
              </a:rPr>
              <a:t>parallel regions </a:t>
            </a:r>
            <a:r>
              <a:rPr lang="en-US" altLang="en-US" dirty="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#pragma </a:t>
            </a:r>
            <a:r>
              <a:rPr lang="en-US" altLang="en-US" b="1" dirty="0" err="1">
                <a:latin typeface="Courier New" panose="02070309020205020404" pitchFamily="49" charset="0"/>
              </a:rPr>
              <a:t>omp</a:t>
            </a:r>
            <a:r>
              <a:rPr lang="en-US" altLang="en-US" b="1" dirty="0">
                <a:latin typeface="Courier New" panose="02070309020205020404" pitchFamily="49" charset="0"/>
              </a:rPr>
              <a:t>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Create as many threads as there are cores</a:t>
            </a:r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55ABC929-CE13-4509-98E6-61C837534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0894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979CC573-0BA9-4E42-AA0D-66DAEE95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4A81212D-9FC8-4D36-B7BD-612B8542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Run the for loop in parallel</a:t>
            </a:r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E15DDD23-9A4F-4651-BEEF-EB8F9B7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2570163"/>
            <a:ext cx="35814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63EDC882-8B59-4594-B276-CFAD243CC5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27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E0F26652-E0BE-449C-A693-21DA9E1C2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3" y="1187450"/>
            <a:ext cx="7753740" cy="4478338"/>
          </a:xfrm>
        </p:spPr>
        <p:txBody>
          <a:bodyPr/>
          <a:lstStyle/>
          <a:p>
            <a:r>
              <a:rPr lang="en-US" altLang="en-US" dirty="0"/>
              <a:t>Apple technology for macOS and iOS operating systems</a:t>
            </a:r>
          </a:p>
          <a:p>
            <a:r>
              <a:rPr lang="en-US" altLang="en-US" dirty="0"/>
              <a:t>Extensions to C, C++ and Objective-C languages, API, and run-time library</a:t>
            </a:r>
          </a:p>
          <a:p>
            <a:r>
              <a:rPr lang="en-US" altLang="en-US" dirty="0"/>
              <a:t>Allows identification of parallel sections</a:t>
            </a:r>
          </a:p>
          <a:p>
            <a:r>
              <a:rPr lang="en-US" altLang="en-US" dirty="0"/>
              <a:t>Manages most of the details of threading</a:t>
            </a:r>
          </a:p>
          <a:p>
            <a:r>
              <a:rPr lang="en-US" altLang="en-US" dirty="0"/>
              <a:t>Block is in “^{ }” 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  <a:r>
              <a:rPr lang="ro-RO" altLang="en-US" b="1" dirty="0">
                <a:latin typeface="Courier New" panose="02070309020205020404" pitchFamily="49" charset="0"/>
              </a:rPr>
              <a:t>ˆ{ printf("I am a block"); } </a:t>
            </a:r>
            <a:br>
              <a:rPr lang="ro-RO" altLang="en-US" b="1" dirty="0">
                <a:latin typeface="Courier New" panose="02070309020205020404" pitchFamily="49" charset="0"/>
              </a:rPr>
            </a:br>
            <a:endParaRPr lang="en-US" altLang="en-US" dirty="0"/>
          </a:p>
          <a:p>
            <a:r>
              <a:rPr lang="en-US" altLang="en-US" dirty="0"/>
              <a:t>Blocks placed in dispatch queue</a:t>
            </a:r>
          </a:p>
          <a:p>
            <a:pPr lvl="1"/>
            <a:r>
              <a:rPr lang="en-US" altLang="en-US" dirty="0"/>
              <a:t>Assigned to available thread in thread pool when removed from queue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7B806D4C-6940-4E14-B304-1F7CFEF60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Grand Central Dispatch</a:t>
            </a: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2AF9024C-9C3C-4274-AB7B-7B0D8B7AC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2" y="1203325"/>
            <a:ext cx="7688426" cy="4478338"/>
          </a:xfrm>
        </p:spPr>
        <p:txBody>
          <a:bodyPr/>
          <a:lstStyle/>
          <a:p>
            <a:r>
              <a:rPr lang="en-US" altLang="en-US" dirty="0"/>
              <a:t>Two types of dispatch queues:</a:t>
            </a:r>
          </a:p>
          <a:p>
            <a:pPr lvl="1"/>
            <a:r>
              <a:rPr lang="en-US" altLang="en-US" b="1" dirty="0"/>
              <a:t>serial</a:t>
            </a:r>
            <a:r>
              <a:rPr lang="en-US" altLang="en-US" dirty="0"/>
              <a:t> – blocks removed in FIFO order, queue is per process, called </a:t>
            </a:r>
            <a:r>
              <a:rPr lang="en-US" altLang="en-US" b="1" dirty="0">
                <a:solidFill>
                  <a:srgbClr val="3366FF"/>
                </a:solidFill>
              </a:rPr>
              <a:t>main queue</a:t>
            </a:r>
          </a:p>
          <a:p>
            <a:pPr lvl="2"/>
            <a:r>
              <a:rPr lang="en-US" altLang="en-US" dirty="0"/>
              <a:t>Programmers can create additional serial queues within program</a:t>
            </a:r>
          </a:p>
          <a:p>
            <a:pPr lvl="1"/>
            <a:r>
              <a:rPr lang="en-US" altLang="en-US" b="1" dirty="0"/>
              <a:t>concurrent</a:t>
            </a:r>
            <a:r>
              <a:rPr lang="en-US" altLang="en-US" dirty="0"/>
              <a:t> – removed in FIFO order but several may be removed at a time</a:t>
            </a:r>
          </a:p>
          <a:p>
            <a:pPr lvl="2"/>
            <a:r>
              <a:rPr lang="en-US" altLang="en-US" dirty="0"/>
              <a:t>Four system wide queues divided by quality of service: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QOS_CLASS_USER_INTERACTIVE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QOS_CLASS_USER_INITIATED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QOS_CLASS_USER_UTILITY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Courier New" panose="02070309020205020404" pitchFamily="49" charset="0"/>
              </a:rPr>
              <a:t>QOS_CLASS_USER_BACKGROUND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>
            <a:extLst>
              <a:ext uri="{FF2B5EF4-FFF2-40B4-BE49-F238E27FC236}">
                <a16:creationId xmlns:a16="http://schemas.microsoft.com/office/drawing/2014/main" id="{2E8FE8F8-6247-440E-8AD2-9125A529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60"/>
            <a:ext cx="8229600" cy="576262"/>
          </a:xfrm>
        </p:spPr>
        <p:txBody>
          <a:bodyPr/>
          <a:lstStyle/>
          <a:p>
            <a:r>
              <a:rPr lang="en-US" altLang="en-US" dirty="0"/>
              <a:t>Grand Central Dispatch</a:t>
            </a:r>
          </a:p>
        </p:txBody>
      </p:sp>
      <p:sp>
        <p:nvSpPr>
          <p:cNvPr id="76802" name="Content Placeholder 2">
            <a:extLst>
              <a:ext uri="{FF2B5EF4-FFF2-40B4-BE49-F238E27FC236}">
                <a16:creationId xmlns:a16="http://schemas.microsoft.com/office/drawing/2014/main" id="{961FCAB4-6A2F-4741-AEC6-56E10DDEC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the Swift language a task is defined as a closure – similar to a block, minus the caret</a:t>
            </a:r>
          </a:p>
          <a:p>
            <a:r>
              <a:rPr lang="en-US" altLang="en-US" dirty="0"/>
              <a:t>Closures are submitted to the queue using the </a:t>
            </a:r>
            <a:r>
              <a:rPr lang="en-US" altLang="en-US" dirty="0" err="1">
                <a:latin typeface="Courier New" panose="02070309020205020404" pitchFamily="49" charset="0"/>
              </a:rPr>
              <a:t>dispatch_async</a:t>
            </a:r>
            <a:r>
              <a:rPr lang="en-US" altLang="en-US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 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BEE0DB06-C5D5-4AB5-BD45-46DF14ED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432050"/>
            <a:ext cx="58928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3E06E839-D948-468F-B190-B5CDABBD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3853"/>
            <a:ext cx="7727950" cy="576262"/>
          </a:xfrm>
        </p:spPr>
        <p:txBody>
          <a:bodyPr/>
          <a:lstStyle/>
          <a:p>
            <a:r>
              <a:rPr lang="en-US" altLang="en-US" dirty="0"/>
              <a:t>Intel Threading Building Blocks (TBB)</a:t>
            </a:r>
          </a:p>
        </p:txBody>
      </p:sp>
      <p:sp>
        <p:nvSpPr>
          <p:cNvPr id="77826" name="Content Placeholder 2">
            <a:extLst>
              <a:ext uri="{FF2B5EF4-FFF2-40B4-BE49-F238E27FC236}">
                <a16:creationId xmlns:a16="http://schemas.microsoft.com/office/drawing/2014/main" id="{4B964262-47E7-4DB6-A63C-554FF6EA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Template library for designing parallel C++ programs</a:t>
            </a:r>
          </a:p>
          <a:p>
            <a:r>
              <a:rPr lang="en-US" altLang="en-US" dirty="0"/>
              <a:t>A serial version of a simple for loop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same for loop written using TBB with </a:t>
            </a:r>
            <a:r>
              <a:rPr lang="en-US" altLang="en-US" b="1" dirty="0" err="1">
                <a:latin typeface="Courier New" panose="02070309020205020404" pitchFamily="49" charset="0"/>
              </a:rPr>
              <a:t>parallel_for</a:t>
            </a:r>
            <a:r>
              <a:rPr lang="en-US" altLang="en-US" dirty="0"/>
              <a:t> statement: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0AECC45F-AE48-41B9-BBCF-8CA2461C9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2112963"/>
            <a:ext cx="3721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4">
            <a:extLst>
              <a:ext uri="{FF2B5EF4-FFF2-40B4-BE49-F238E27FC236}">
                <a16:creationId xmlns:a16="http://schemas.microsoft.com/office/drawing/2014/main" id="{113B8E9B-4CDB-4160-8253-D3DEBB20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88" y="4071938"/>
            <a:ext cx="66421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/>
              <a:t>Does </a:t>
            </a:r>
            <a:r>
              <a:rPr lang="en-US" altLang="en-US" b="1">
                <a:latin typeface="Courier New" panose="02070309020205020404" pitchFamily="49" charset="0"/>
              </a:rPr>
              <a:t>fork()</a:t>
            </a:r>
            <a:r>
              <a:rPr lang="en-US" altLang="en-US"/>
              <a:t>duplicate only the calling thread or all threads?</a:t>
            </a:r>
          </a:p>
          <a:p>
            <a:pPr lvl="1"/>
            <a:r>
              <a:rPr lang="en-US" altLang="en-US"/>
              <a:t>Some UNIXes have two versions of fork</a:t>
            </a:r>
          </a:p>
          <a:p>
            <a:r>
              <a:rPr lang="en-US" altLang="en-US" b="1">
                <a:latin typeface="Courier New" panose="02070309020205020404" pitchFamily="49" charset="0"/>
              </a:rPr>
              <a:t>exec() </a:t>
            </a:r>
            <a:r>
              <a:rPr lang="en-US" altLang="en-US"/>
              <a:t>usually works as normal – replace the running process including all threads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Signals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 handler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default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</a:t>
            </a:r>
            <a:r>
              <a:rPr lang="en-US" altLang="en-US" b="1" dirty="0">
                <a:solidFill>
                  <a:srgbClr val="3366FF"/>
                </a:solidFill>
              </a:rPr>
              <a:t>target thread</a:t>
            </a:r>
            <a:endParaRPr lang="en-US" altLang="en-US" dirty="0"/>
          </a:p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b="1" dirty="0"/>
              <a:t>Asynchronous cancellation</a:t>
            </a:r>
            <a:r>
              <a:rPr lang="en-US" altLang="en-US" dirty="0"/>
              <a:t> terminates the target thread immediately</a:t>
            </a:r>
          </a:p>
          <a:p>
            <a:pPr lvl="1"/>
            <a:r>
              <a:rPr lang="en-US" altLang="en-US" b="1" dirty="0"/>
              <a:t>Deferred cancellation</a:t>
            </a:r>
            <a:r>
              <a:rPr lang="en-US" altLang="en-US" dirty="0"/>
              <a:t> allows the target thread to periodically check if it should be cancelled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57275"/>
            <a:ext cx="7735078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3366FF"/>
                </a:solidFill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3366FF"/>
                </a:solidFill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963738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D1FBD27-2B69-44A9-A404-9835E7780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 Cancellation in Java</a:t>
            </a:r>
          </a:p>
        </p:txBody>
      </p:sp>
      <p:sp>
        <p:nvSpPr>
          <p:cNvPr id="91138" name="Content Placeholder 2">
            <a:extLst>
              <a:ext uri="{FF2B5EF4-FFF2-40B4-BE49-F238E27FC236}">
                <a16:creationId xmlns:a16="http://schemas.microsoft.com/office/drawing/2014/main" id="{75BEED4D-A616-43F0-AE72-2D49BC1B7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Deferred cancellation uses the </a:t>
            </a:r>
            <a:r>
              <a:rPr lang="en-US" altLang="en-US" b="1">
                <a:latin typeface="Courier New" panose="02070309020205020404" pitchFamily="49" charset="0"/>
              </a:rPr>
              <a:t>interrupt()</a:t>
            </a:r>
            <a:r>
              <a:rPr lang="en-US" altLang="en-US"/>
              <a:t> method, which sets the interrupted status of a thread.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A thread can then check to see if it has been interrupted:</a:t>
            </a:r>
          </a:p>
        </p:txBody>
      </p:sp>
      <p:pic>
        <p:nvPicPr>
          <p:cNvPr id="91139" name="Picture 3">
            <a:extLst>
              <a:ext uri="{FF2B5EF4-FFF2-40B4-BE49-F238E27FC236}">
                <a16:creationId xmlns:a16="http://schemas.microsoft.com/office/drawing/2014/main" id="{A5B25D66-7EE8-4C02-9916-79984531C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812925"/>
            <a:ext cx="5715000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4">
            <a:extLst>
              <a:ext uri="{FF2B5EF4-FFF2-40B4-BE49-F238E27FC236}">
                <a16:creationId xmlns:a16="http://schemas.microsoft.com/office/drawing/2014/main" id="{B3E1EED7-AF5C-4949-B412-6DA9E936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4195763"/>
            <a:ext cx="5664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Thread-local storage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TLS</a:t>
            </a:r>
            <a:r>
              <a:rPr lang="en-US" altLang="en-US" dirty="0"/>
              <a:t>) allows each thread to have its own copy of data</a:t>
            </a:r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r>
              <a:rPr lang="en-US" altLang="en-US" dirty="0"/>
              <a:t>Similar to </a:t>
            </a:r>
            <a:r>
              <a:rPr lang="en-US" altLang="en-US" b="1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TLS is unique to each thread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/>
              <a:t>Typically use an intermediate data structure between user and kernel threads – </a:t>
            </a:r>
            <a:r>
              <a:rPr lang="en-US" altLang="en-US" b="1">
                <a:solidFill>
                  <a:srgbClr val="3366FF"/>
                </a:solidFill>
              </a:rPr>
              <a:t>lightweight process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LWP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Appears to be a virtual processor on which process can schedule user thread to run</a:t>
            </a:r>
          </a:p>
          <a:p>
            <a:pPr lvl="1"/>
            <a:r>
              <a:rPr lang="en-US" altLang="en-US"/>
              <a:t>Each LWP attached to kernel thread</a:t>
            </a:r>
          </a:p>
          <a:p>
            <a:pPr lvl="1"/>
            <a:r>
              <a:rPr lang="en-US" altLang="en-US"/>
              <a:t>How many LWPs to create?</a:t>
            </a:r>
          </a:p>
          <a:p>
            <a:r>
              <a:rPr lang="en-US" altLang="en-US"/>
              <a:t>Scheduler activations provide </a:t>
            </a:r>
            <a:r>
              <a:rPr lang="en-US" altLang="en-US" b="1">
                <a:solidFill>
                  <a:srgbClr val="3366FF"/>
                </a:solidFill>
              </a:rPr>
              <a:t>upcalls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- a communication mechanism from the kernel to the </a:t>
            </a:r>
            <a:r>
              <a:rPr lang="en-US" altLang="en-US" b="1">
                <a:solidFill>
                  <a:srgbClr val="3366FF"/>
                </a:solidFill>
              </a:rPr>
              <a:t>upcall handler </a:t>
            </a:r>
            <a:r>
              <a:rPr lang="en-US" altLang="en-US"/>
              <a:t>in the thread library</a:t>
            </a:r>
          </a:p>
          <a:p>
            <a:r>
              <a:rPr lang="en-US" altLang="en-US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1BE107B7-66B8-4C35-8B17-BBEE9D169FD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228830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62E93B1B-E3ED-4356-9357-11040365D03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119AA1B0-0B6B-4557-94CD-C696EC502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9A0C3CF5-1789-4524-A426-288D68408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130300"/>
            <a:ext cx="7763068" cy="5141913"/>
          </a:xfrm>
        </p:spPr>
        <p:txBody>
          <a:bodyPr/>
          <a:lstStyle/>
          <a:p>
            <a:r>
              <a:rPr lang="en-US" altLang="en-US" dirty="0"/>
              <a:t>Windows API – primary API for Windows applications</a:t>
            </a:r>
          </a:p>
          <a:p>
            <a:r>
              <a:rPr lang="en-US" altLang="en-US" dirty="0"/>
              <a:t>Implements the one-to-one mapping, kernel-level</a:t>
            </a:r>
          </a:p>
          <a:p>
            <a:r>
              <a:rPr lang="en-US" altLang="en-US" dirty="0"/>
              <a:t>Each thread contains</a:t>
            </a:r>
          </a:p>
          <a:p>
            <a:pPr lvl="1"/>
            <a:r>
              <a:rPr lang="en-US" altLang="en-US" dirty="0"/>
              <a:t>A thread id</a:t>
            </a:r>
          </a:p>
          <a:p>
            <a:pPr lvl="1"/>
            <a:r>
              <a:rPr lang="en-US" altLang="en-US" dirty="0"/>
              <a:t>Register set representing state of processor</a:t>
            </a:r>
          </a:p>
          <a:p>
            <a:pPr lvl="1"/>
            <a:r>
              <a:rPr lang="en-US" altLang="en-US" dirty="0"/>
              <a:t>Separate user and kernel stacks for when thread runs in user mode or kernel mode</a:t>
            </a:r>
          </a:p>
          <a:p>
            <a:pPr lvl="1"/>
            <a:r>
              <a:rPr lang="en-US" altLang="en-US" dirty="0"/>
              <a:t>Private data storage area used by run-time libraries and dynamic link libraries (DLLs)</a:t>
            </a:r>
          </a:p>
          <a:p>
            <a:r>
              <a:rPr lang="en-US" altLang="en-US" dirty="0"/>
              <a:t>The register set, stacks, and private storage area are known as the </a:t>
            </a:r>
            <a:r>
              <a:rPr lang="en-US" altLang="en-US" b="1" dirty="0">
                <a:solidFill>
                  <a:srgbClr val="3366FF"/>
                </a:solidFill>
              </a:rPr>
              <a:t>context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706217A8-F3F8-485D-B043-6CC2F9CD5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64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(Cont.)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80C93C6D-5B8E-43FC-AA4D-622881817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7701092" cy="5141913"/>
          </a:xfrm>
        </p:spPr>
        <p:txBody>
          <a:bodyPr/>
          <a:lstStyle/>
          <a:p>
            <a:r>
              <a:rPr lang="en-US" altLang="en-US" dirty="0"/>
              <a:t>The primary data structures of a thread include:</a:t>
            </a:r>
          </a:p>
          <a:p>
            <a:pPr lvl="1"/>
            <a:r>
              <a:rPr lang="en-US" altLang="en-US" dirty="0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 dirty="0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 dirty="0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58ED7928-B775-4E93-B427-ECD5DC52C8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1874" y="228830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 Threads Data Structures</a:t>
            </a:r>
          </a:p>
        </p:txBody>
      </p:sp>
      <p:pic>
        <p:nvPicPr>
          <p:cNvPr id="102402" name="Picture 1">
            <a:extLst>
              <a:ext uri="{FF2B5EF4-FFF2-40B4-BE49-F238E27FC236}">
                <a16:creationId xmlns:a16="http://schemas.microsoft.com/office/drawing/2014/main" id="{484A094D-1D6D-4AEC-B6E2-DD851672B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498600"/>
            <a:ext cx="4306888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Linux refers to them as </a:t>
            </a:r>
            <a:r>
              <a:rPr lang="en-US" altLang="en-US" b="1" i="1" dirty="0">
                <a:cs typeface="ＭＳ Ｐゴシック" charset="-128"/>
              </a:rPr>
              <a:t>tasks</a:t>
            </a:r>
            <a:r>
              <a:rPr lang="en-US" altLang="en-US" dirty="0">
                <a:cs typeface="ＭＳ Ｐゴシック" charset="-128"/>
              </a:rPr>
              <a:t> rather than </a:t>
            </a:r>
            <a:r>
              <a:rPr lang="en-US" altLang="en-US" b="1" i="1" dirty="0">
                <a:cs typeface="ＭＳ Ｐゴシック" charset="-128"/>
              </a:rPr>
              <a:t>threads</a:t>
            </a: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032125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AE641A-82E5-4706-A422-7614EF045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22868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A7143B20-81F4-4C44-95F8-D8F686F2F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02" y="1208088"/>
            <a:ext cx="7723188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3366FF"/>
                </a:solidFill>
              </a:rPr>
              <a:t>multiprocessor</a:t>
            </a:r>
            <a:r>
              <a:rPr lang="en-US" altLang="en-US" dirty="0"/>
              <a:t> systems putting pressure on programmers, challenges include:</a:t>
            </a:r>
          </a:p>
          <a:p>
            <a:pPr lvl="1"/>
            <a:r>
              <a:rPr lang="en-US" altLang="en-US" b="1" dirty="0"/>
              <a:t>Dividing activities</a:t>
            </a:r>
          </a:p>
          <a:p>
            <a:pPr lvl="1"/>
            <a:r>
              <a:rPr lang="en-US" altLang="en-US" b="1" dirty="0"/>
              <a:t>Balance</a:t>
            </a:r>
          </a:p>
          <a:p>
            <a:pPr lvl="1"/>
            <a:r>
              <a:rPr lang="en-US" altLang="en-US" b="1" dirty="0"/>
              <a:t>Data splitting</a:t>
            </a:r>
          </a:p>
          <a:p>
            <a:pPr lvl="1"/>
            <a:r>
              <a:rPr lang="en-US" altLang="en-US" b="1" dirty="0"/>
              <a:t>Data dependency</a:t>
            </a:r>
          </a:p>
          <a:p>
            <a:pPr lvl="1"/>
            <a:r>
              <a:rPr lang="en-US" altLang="en-US" b="1" dirty="0"/>
              <a:t>Testing and debugging</a:t>
            </a:r>
          </a:p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14258</TotalTime>
  <Words>2081</Words>
  <Application>Microsoft Macintosh PowerPoint</Application>
  <PresentationFormat>On-screen Show (4:3)</PresentationFormat>
  <Paragraphs>338</Paragraphs>
  <Slides>63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4:  Threads &amp; Concurrency </vt:lpstr>
      <vt:lpstr>Chapter 4: Threads</vt:lpstr>
      <vt:lpstr>Objectives</vt:lpstr>
      <vt:lpstr>Motivation</vt:lpstr>
      <vt:lpstr>Single and Multithreaded Processes</vt:lpstr>
      <vt:lpstr>Multithreaded Server Architecture</vt:lpstr>
      <vt:lpstr>Benefits</vt:lpstr>
      <vt:lpstr>Multicore Programming</vt:lpstr>
      <vt:lpstr>Concurrency vs. Parallelism</vt:lpstr>
      <vt:lpstr>Multicore Programming</vt:lpstr>
      <vt:lpstr>Data and Task Parallelism</vt:lpstr>
      <vt:lpstr>Amdahl’s Law</vt:lpstr>
      <vt:lpstr>Amdahl’s Law</vt:lpstr>
      <vt:lpstr>User Threads and Kernel Threads</vt:lpstr>
      <vt:lpstr>User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Threads</vt:lpstr>
      <vt:lpstr>Java Executor Framework</vt:lpstr>
      <vt:lpstr>Java Executor Framework</vt:lpstr>
      <vt:lpstr>Java Executor Framework (Cont.)</vt:lpstr>
      <vt:lpstr>Implicit Threading</vt:lpstr>
      <vt:lpstr>Thread Pools</vt:lpstr>
      <vt:lpstr>Java Thread Pools</vt:lpstr>
      <vt:lpstr>Java Thread Pools (Cont.)</vt:lpstr>
      <vt:lpstr>Fork-Join Parallelism</vt:lpstr>
      <vt:lpstr>Fork-Join Parallelism</vt:lpstr>
      <vt:lpstr>Fork-Join Parallelism</vt:lpstr>
      <vt:lpstr>Fork-Join Parallelism in Java</vt:lpstr>
      <vt:lpstr>Fork-Join Parallelism in Java</vt:lpstr>
      <vt:lpstr>Fork-Join Parallelism in Java</vt:lpstr>
      <vt:lpstr>OpenMP</vt:lpstr>
      <vt:lpstr>PowerPoint Presentation</vt:lpstr>
      <vt:lpstr>Grand Central Dispatch</vt:lpstr>
      <vt:lpstr>Grand Central Dispatch</vt:lpstr>
      <vt:lpstr>Grand Central Dispatch</vt:lpstr>
      <vt:lpstr>Intel Threading Building Blocks (TBB)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 Cancellation in Java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Pendley, Nick</cp:lastModifiedBy>
  <cp:revision>223</cp:revision>
  <cp:lastPrinted>2013-09-10T17:57:57Z</cp:lastPrinted>
  <dcterms:created xsi:type="dcterms:W3CDTF">2011-01-13T23:43:38Z</dcterms:created>
  <dcterms:modified xsi:type="dcterms:W3CDTF">2020-04-05T05:02:06Z</dcterms:modified>
</cp:coreProperties>
</file>